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Source Code Pro"/>
      <p:regular r:id="rId21"/>
      <p:bold r:id="rId22"/>
      <p:italic r:id="rId23"/>
      <p:boldItalic r:id="rId24"/>
    </p:embeddedFont>
    <p:embeddedFont>
      <p:font typeface="Oswald"/>
      <p:regular r:id="rId25"/>
      <p:bold r:id="rId26"/>
    </p:embeddedFont>
    <p:embeddedFont>
      <p:font typeface="Merriweather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SourceCodePro-bold.fntdata"/><Relationship Id="rId21" Type="http://schemas.openxmlformats.org/officeDocument/2006/relationships/font" Target="fonts/SourceCodePro-regular.fntdata"/><Relationship Id="rId24" Type="http://schemas.openxmlformats.org/officeDocument/2006/relationships/font" Target="fonts/SourceCodePro-boldItalic.fntdata"/><Relationship Id="rId23" Type="http://schemas.openxmlformats.org/officeDocument/2006/relationships/font" Target="fonts/SourceCodePr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Oswald-bold.fntdata"/><Relationship Id="rId25" Type="http://schemas.openxmlformats.org/officeDocument/2006/relationships/font" Target="fonts/Oswald-regular.fntdata"/><Relationship Id="rId28" Type="http://schemas.openxmlformats.org/officeDocument/2006/relationships/font" Target="fonts/Merriweather-bold.fntdata"/><Relationship Id="rId27" Type="http://schemas.openxmlformats.org/officeDocument/2006/relationships/font" Target="fonts/Merriweather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erriweather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Merriweather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80d1f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80d1f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4e35adb17a_0_7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4e35adb17a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4e35adb17a_0_8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4e35adb17a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4e35adb17a_0_8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24e35adb17a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c6f80d1ff_0_5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c6f80d1ff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c6f80d1ff_0_5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c6f80d1ff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c6f80d1ff_0_6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c6f80d1ff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c6f80d1f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c6f80d1f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c6f80d1ff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c6f80d1f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c6f80d1ff_0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c6f80d1f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c6f80d1ff_0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c6f80d1ff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4e35adb17a_0_5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4e35adb17a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4e35adb17a_0_6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4e35adb17a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4e35adb17a_0_6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4e35adb17a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4e35adb17a_0_7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4e35adb17a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4.png"/><Relationship Id="rId5" Type="http://schemas.openxmlformats.org/officeDocument/2006/relationships/image" Target="../media/image3.png"/><Relationship Id="rId6" Type="http://schemas.openxmlformats.org/officeDocument/2006/relationships/image" Target="../media/image2.png"/><Relationship Id="rId7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Présentation de projet de DevWeb</a:t>
            </a:r>
            <a:endParaRPr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430800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Site web MarketPlace : PH</a:t>
            </a:r>
            <a:r>
              <a:rPr lang="fr"/>
              <a:t>Œ</a:t>
            </a:r>
            <a:r>
              <a:rPr lang="fr"/>
              <a:t>NIX</a:t>
            </a:r>
            <a:r>
              <a:rPr b="1" lang="fr" sz="2550">
                <a:solidFill>
                  <a:srgbClr val="222222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®</a:t>
            </a:r>
            <a:endParaRPr/>
          </a:p>
        </p:txBody>
      </p:sp>
      <p:pic>
        <p:nvPicPr>
          <p:cNvPr id="64" name="Google Shape;6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08100" y="4230749"/>
            <a:ext cx="1735900" cy="91275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3"/>
          <p:cNvSpPr txBox="1"/>
          <p:nvPr/>
        </p:nvSpPr>
        <p:spPr>
          <a:xfrm>
            <a:off x="0" y="4527900"/>
            <a:ext cx="5902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999999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Warren ANDERSON </a:t>
            </a:r>
            <a:r>
              <a:rPr lang="fr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Maxime CABRIT</a:t>
            </a:r>
            <a:r>
              <a:rPr lang="fr">
                <a:solidFill>
                  <a:srgbClr val="999999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endParaRPr>
              <a:solidFill>
                <a:srgbClr val="999999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Thibault GARCIA-MEGEVAND</a:t>
            </a:r>
            <a:r>
              <a:rPr lang="fr"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fr">
                <a:solidFill>
                  <a:schemeClr val="lt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Noaman HADDACHE</a:t>
            </a:r>
            <a:r>
              <a:rPr lang="fr"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fr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Moussa KONE</a:t>
            </a:r>
            <a:endParaRPr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EFEF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Etape 6 : Procéder au renseignement des informations de paiement et valider la commande du panier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EFEF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Étape</a:t>
            </a:r>
            <a:r>
              <a:rPr lang="fr"/>
              <a:t> 7 : Passer en revue les données analytiques du site suite à un achat (historique, nombre de ventes, graphiques de chiffre d’affaires etc.)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4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Etape 8 : Procéder à une tournée de livraisons en tant que livreur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5"/>
          <p:cNvSpPr txBox="1"/>
          <p:nvPr>
            <p:ph type="title"/>
          </p:nvPr>
        </p:nvSpPr>
        <p:spPr>
          <a:xfrm>
            <a:off x="265500" y="1816950"/>
            <a:ext cx="4045200" cy="150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Etapes de travaux </a:t>
            </a:r>
            <a:endParaRPr/>
          </a:p>
        </p:txBody>
      </p:sp>
      <p:sp>
        <p:nvSpPr>
          <p:cNvPr id="142" name="Google Shape;142;p25"/>
          <p:cNvSpPr txBox="1"/>
          <p:nvPr>
            <p:ph idx="2" type="body"/>
          </p:nvPr>
        </p:nvSpPr>
        <p:spPr>
          <a:xfrm>
            <a:off x="4939500" y="724200"/>
            <a:ext cx="41265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fr" sz="1500"/>
              <a:t>UML &amp; MCD.</a:t>
            </a:r>
            <a:endParaRPr b="1"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fr" sz="1500"/>
              <a:t>Travail sur le squelette.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fr" sz="1500"/>
              <a:t>Séparation en 2 équipes.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fr" sz="1500"/>
              <a:t>Réalisation du Front End.</a:t>
            </a:r>
            <a:endParaRPr b="1"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fr" sz="1500"/>
              <a:t>Algorithmes d’optimisation de trajet et réalisation de la partie livreur.</a:t>
            </a:r>
            <a:endParaRPr b="1"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fr" sz="1500"/>
              <a:t>Corrections, harmonisation et </a:t>
            </a:r>
            <a:r>
              <a:rPr lang="fr" sz="1500"/>
              <a:t>débogage</a:t>
            </a:r>
            <a:r>
              <a:rPr lang="fr" sz="1500"/>
              <a:t>.</a:t>
            </a:r>
            <a:endParaRPr sz="15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fr"/>
              <a:t>Limites et axes d’amélioration de notre projet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400"/>
              <a:t>Nous vous remercions de votre aimable attention.</a:t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400"/>
              <a:t>Veillez à nous donner une note supérieure ou égale à 18 sur 20 et tenez une photo stylée de phoenix.</a:t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400"/>
              <a:t>Surtout n’ayez pas peur de descendre car vous renaîtrez de vos cendres.</a:t>
            </a:r>
            <a:endParaRPr b="1" sz="1400"/>
          </a:p>
        </p:txBody>
      </p:sp>
      <p:sp>
        <p:nvSpPr>
          <p:cNvPr id="153" name="Google Shape;153;p2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Conclusion</a:t>
            </a:r>
            <a:endParaRPr/>
          </a:p>
        </p:txBody>
      </p:sp>
      <p:pic>
        <p:nvPicPr>
          <p:cNvPr id="154" name="Google Shape;154;p27"/>
          <p:cNvPicPr preferRelativeResize="0"/>
          <p:nvPr/>
        </p:nvPicPr>
        <p:blipFill rotWithShape="1">
          <a:blip r:embed="rId3">
            <a:alphaModFix/>
          </a:blip>
          <a:srcRect b="6178" l="0" r="0" t="6187"/>
          <a:stretch/>
        </p:blipFill>
        <p:spPr>
          <a:xfrm>
            <a:off x="3274676" y="0"/>
            <a:ext cx="5869325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À propos du site</a:t>
            </a:r>
            <a:endParaRPr/>
          </a:p>
        </p:txBody>
      </p:sp>
      <p:sp>
        <p:nvSpPr>
          <p:cNvPr id="71" name="Google Shape;71;p14"/>
          <p:cNvSpPr txBox="1"/>
          <p:nvPr>
            <p:ph idx="1" type="body"/>
          </p:nvPr>
        </p:nvSpPr>
        <p:spPr>
          <a:xfrm>
            <a:off x="311700" y="2105275"/>
            <a:ext cx="8520600" cy="163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rPr lang="fr"/>
              <a:t>Il s’agit d’un site web permettant à des clients particuliers de procéder à des achats, mais aussi à des entreprises sous contrat de pouvoir mettre en vente des produits sur une plateforme simple d’utilisation, saine et qui plus est sécurisée.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6" name="Google Shape;76;p15"/>
          <p:cNvCxnSpPr/>
          <p:nvPr/>
        </p:nvCxnSpPr>
        <p:spPr>
          <a:xfrm>
            <a:off x="-6875" y="2900700"/>
            <a:ext cx="91509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7" name="Google Shape;77;p1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Suggestion de présentation</a:t>
            </a:r>
            <a:endParaRPr/>
          </a:p>
        </p:txBody>
      </p:sp>
      <p:sp>
        <p:nvSpPr>
          <p:cNvPr id="78" name="Google Shape;78;p15"/>
          <p:cNvSpPr/>
          <p:nvPr/>
        </p:nvSpPr>
        <p:spPr>
          <a:xfrm>
            <a:off x="421176" y="2235693"/>
            <a:ext cx="1329900" cy="1329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5"/>
          <p:cNvSpPr txBox="1"/>
          <p:nvPr/>
        </p:nvSpPr>
        <p:spPr>
          <a:xfrm>
            <a:off x="421225" y="2596750"/>
            <a:ext cx="13299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Aperçu du site</a:t>
            </a:r>
            <a:endParaRPr sz="13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0" name="Google Shape;80;p15"/>
          <p:cNvSpPr/>
          <p:nvPr/>
        </p:nvSpPr>
        <p:spPr>
          <a:xfrm>
            <a:off x="2253122" y="1423415"/>
            <a:ext cx="2954700" cy="2954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5"/>
          <p:cNvSpPr txBox="1"/>
          <p:nvPr/>
        </p:nvSpPr>
        <p:spPr>
          <a:xfrm>
            <a:off x="2253125" y="2596750"/>
            <a:ext cx="29547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Procéder à un achat en tant que client</a:t>
            </a:r>
            <a:endParaRPr sz="30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2" name="Google Shape;82;p15"/>
          <p:cNvSpPr/>
          <p:nvPr/>
        </p:nvSpPr>
        <p:spPr>
          <a:xfrm>
            <a:off x="5709626" y="2147440"/>
            <a:ext cx="1506600" cy="150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5"/>
          <p:cNvSpPr txBox="1"/>
          <p:nvPr/>
        </p:nvSpPr>
        <p:spPr>
          <a:xfrm>
            <a:off x="5709825" y="2596750"/>
            <a:ext cx="1506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Mise en ligne de produits</a:t>
            </a:r>
            <a:endParaRPr sz="13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4" name="Google Shape;84;p15"/>
          <p:cNvSpPr/>
          <p:nvPr/>
        </p:nvSpPr>
        <p:spPr>
          <a:xfrm>
            <a:off x="7718079" y="2394636"/>
            <a:ext cx="1012500" cy="1012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5"/>
          <p:cNvSpPr txBox="1"/>
          <p:nvPr/>
        </p:nvSpPr>
        <p:spPr>
          <a:xfrm>
            <a:off x="7718425" y="2596750"/>
            <a:ext cx="10125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Gestion des livraisons</a:t>
            </a:r>
            <a:endParaRPr sz="10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Aperçu du site</a:t>
            </a:r>
            <a:endParaRPr/>
          </a:p>
        </p:txBody>
      </p:sp>
      <p:sp>
        <p:nvSpPr>
          <p:cNvPr id="91" name="Google Shape;91;p16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Comme vous pouvez le voir grâce à un responsive design responsable, le site est accessible de façon homogène quelles que soient les </a:t>
            </a:r>
            <a:r>
              <a:rPr lang="fr"/>
              <a:t>dimensions</a:t>
            </a:r>
            <a:r>
              <a:rPr lang="fr"/>
              <a:t> de votre écran.</a:t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rPr lang="fr"/>
              <a:t>D’ailleurs, ça vous dit d’en acheter un nouveau ?</a:t>
            </a:r>
            <a:endParaRPr/>
          </a:p>
        </p:txBody>
      </p:sp>
      <p:pic>
        <p:nvPicPr>
          <p:cNvPr descr="Ordinateur Chromebook ouvert" id="92" name="Google Shape;9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2975" y="697325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6"/>
          <p:cNvPicPr preferRelativeResize="0"/>
          <p:nvPr/>
        </p:nvPicPr>
        <p:blipFill rotWithShape="1">
          <a:blip r:embed="rId4">
            <a:alphaModFix/>
          </a:blip>
          <a:srcRect b="0" l="0" r="1893" t="0"/>
          <a:stretch/>
        </p:blipFill>
        <p:spPr>
          <a:xfrm>
            <a:off x="4122350" y="984300"/>
            <a:ext cx="4329274" cy="238772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martphone noir orienté en mode portrait" id="94" name="Google Shape;94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88601" y="1585375"/>
            <a:ext cx="1675825" cy="329129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eprésentation d'un ensemble d'applications mobiles" id="95" name="Google Shape;95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69175" y="1843420"/>
            <a:ext cx="1514675" cy="269275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96" name="Google Shape;96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269175" y="1843425"/>
            <a:ext cx="1514676" cy="2485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66666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Etape 1 : Consulter le site en tant qu’invité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</a:t>
            </a:r>
            <a:r>
              <a:rPr lang="fr"/>
              <a:t>tape 2 : </a:t>
            </a:r>
            <a:r>
              <a:rPr lang="fr"/>
              <a:t>Créer un compte et se connecter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7B7B7"/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Etape 3 : </a:t>
            </a:r>
            <a:r>
              <a:rPr lang="fr"/>
              <a:t>Souscrire à un abonnement et procéder à des achats en tant que client connecté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CCCCC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Etape 4 : </a:t>
            </a:r>
            <a:r>
              <a:rPr lang="fr"/>
              <a:t>Créer un compte en tant qu’entreprise et mettre en vente un produit 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9D9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2940"/>
              <a:t>Etape 5 : </a:t>
            </a:r>
            <a:r>
              <a:rPr lang="fr" sz="2940"/>
              <a:t>Mettre en vente un ou plusieurs produits en tant qu’entreprise affiliée à la MarketPlace après signature d’un contrat et mettre en relief les différences</a:t>
            </a:r>
            <a:endParaRPr sz="294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0838F"/>
      </a:accent5>
      <a:accent6>
        <a:srgbClr val="F8E71C"/>
      </a:accent6>
      <a:hlink>
        <a:srgbClr val="00838F"/>
      </a:hlink>
      <a:folHlink>
        <a:srgbClr val="00838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